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360" r:id="rId3"/>
    <p:sldId id="342" r:id="rId4"/>
    <p:sldId id="377" r:id="rId5"/>
    <p:sldId id="378" r:id="rId6"/>
    <p:sldId id="379" r:id="rId7"/>
    <p:sldId id="380" r:id="rId8"/>
    <p:sldId id="381" r:id="rId9"/>
    <p:sldId id="382" r:id="rId10"/>
    <p:sldId id="383" r:id="rId11"/>
    <p:sldId id="385" r:id="rId12"/>
    <p:sldId id="369" r:id="rId13"/>
    <p:sldId id="325" r:id="rId14"/>
    <p:sldId id="374" r:id="rId15"/>
    <p:sldId id="257" r:id="rId16"/>
    <p:sldId id="368" r:id="rId17"/>
    <p:sldId id="370" r:id="rId18"/>
    <p:sldId id="372" r:id="rId19"/>
    <p:sldId id="373" r:id="rId20"/>
    <p:sldId id="371" r:id="rId21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4" userDrawn="1">
          <p15:clr>
            <a:srgbClr val="A4A3A4"/>
          </p15:clr>
        </p15:guide>
        <p15:guide id="2" pos="223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hrine Pauli" initials="C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4CADA9"/>
    <a:srgbClr val="495987"/>
    <a:srgbClr val="A32F9D"/>
    <a:srgbClr val="746A58"/>
    <a:srgbClr val="795753"/>
    <a:srgbClr val="666666"/>
    <a:srgbClr val="6E5F5E"/>
    <a:srgbClr val="E2E2E2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-1368" y="-102"/>
      </p:cViewPr>
      <p:guideLst>
        <p:guide orient="horz" pos="2160"/>
        <p:guide pos="289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>
        <p:scale>
          <a:sx n="110" d="100"/>
          <a:sy n="110" d="100"/>
        </p:scale>
        <p:origin x="3180" y="-1626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7.jpe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8427" cy="513508"/>
          </a:xfrm>
          <a:prstGeom prst="rect">
            <a:avLst/>
          </a:prstGeom>
        </p:spPr>
        <p:txBody>
          <a:bodyPr vert="horz" lIns="99065" tIns="49533" rIns="99065" bIns="49533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3" y="1"/>
            <a:ext cx="3078427" cy="513508"/>
          </a:xfrm>
          <a:prstGeom prst="rect">
            <a:avLst/>
          </a:prstGeom>
        </p:spPr>
        <p:txBody>
          <a:bodyPr vert="horz" lIns="99065" tIns="49533" rIns="99065" bIns="49533" rtlCol="0"/>
          <a:lstStyle>
            <a:lvl1pPr algn="r">
              <a:defRPr sz="1300"/>
            </a:lvl1pPr>
          </a:lstStyle>
          <a:p>
            <a:fld id="{9056826E-D84E-4701-8F23-26EC0033C9DD}" type="datetimeFigureOut">
              <a:rPr lang="de-CH" smtClean="0"/>
              <a:pPr/>
              <a:t>03.11.2019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5" tIns="49533" rIns="99065" bIns="49533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9065" tIns="49533" rIns="99065" bIns="49533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5" tIns="49533" rIns="99065" bIns="49533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3" y="9721107"/>
            <a:ext cx="3078427" cy="513507"/>
          </a:xfrm>
          <a:prstGeom prst="rect">
            <a:avLst/>
          </a:prstGeom>
        </p:spPr>
        <p:txBody>
          <a:bodyPr vert="horz" lIns="99065" tIns="49533" rIns="99065" bIns="49533" rtlCol="0" anchor="b"/>
          <a:lstStyle>
            <a:lvl1pPr algn="r">
              <a:defRPr sz="1300"/>
            </a:lvl1pPr>
          </a:lstStyle>
          <a:p>
            <a:fld id="{EEE7D318-8F92-4ADB-B02A-8EFE3F89CFB4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1645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4032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997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3670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0455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1175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075224f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075224f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6356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0343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6175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5000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4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979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36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de-CH" smtClean="0"/>
              <a:pPr algn="r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2505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06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6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8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824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72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3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54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572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A81B0175-D0D2-4388-A8BF-CBCA2369CF0F}"/>
              </a:ext>
            </a:extLst>
          </p:cNvPr>
          <p:cNvSpPr txBox="1"/>
          <p:nvPr userDrawn="1"/>
        </p:nvSpPr>
        <p:spPr>
          <a:xfrm>
            <a:off x="3599235" y="6472136"/>
            <a:ext cx="339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000" dirty="0">
                <a:latin typeface="Fira Sans" panose="020B0503050000020004" pitchFamily="34" charset="0"/>
                <a:sym typeface="Wingdings"/>
              </a:rPr>
              <a:t>©</a:t>
            </a:r>
            <a:r>
              <a:rPr lang="de-AT" sz="1000" baseline="0" dirty="0">
                <a:latin typeface="Fira Sans" panose="020B0503050000020004" pitchFamily="34" charset="0"/>
                <a:sym typeface="Wingdings"/>
              </a:rPr>
              <a:t> </a:t>
            </a:r>
            <a:r>
              <a:rPr lang="de-AT" sz="1000" dirty="0" err="1">
                <a:latin typeface="Fira Sans" panose="020B0503050000020004" pitchFamily="34" charset="0"/>
              </a:rPr>
              <a:t>Chez</a:t>
            </a:r>
            <a:r>
              <a:rPr lang="de-AT" sz="1000" dirty="0">
                <a:latin typeface="Fira Sans" panose="020B0503050000020004" pitchFamily="34" charset="0"/>
              </a:rPr>
              <a:t> </a:t>
            </a:r>
            <a:r>
              <a:rPr lang="de-AT" sz="1000" dirty="0" err="1">
                <a:latin typeface="Fira Sans" panose="020B0503050000020004" pitchFamily="34" charset="0"/>
              </a:rPr>
              <a:t>Mà</a:t>
            </a:r>
            <a:r>
              <a:rPr lang="de-AT" sz="1000" dirty="0">
                <a:latin typeface="Fira Sans" panose="020B0503050000020004" pitchFamily="34" charset="0"/>
              </a:rPr>
              <a:t>– 3.11.2019 </a:t>
            </a:r>
            <a:endParaRPr lang="de-DE" sz="1000" dirty="0">
              <a:latin typeface="Fira Sans" panose="020B05030500000200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AC0C3B6E-F8AE-42FF-8E62-6E99BDA45652}"/>
              </a:ext>
            </a:extLst>
          </p:cNvPr>
          <p:cNvSpPr txBox="1"/>
          <p:nvPr userDrawn="1"/>
        </p:nvSpPr>
        <p:spPr>
          <a:xfrm>
            <a:off x="7202031" y="6461288"/>
            <a:ext cx="7665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000" dirty="0">
                <a:solidFill>
                  <a:schemeClr val="tx1"/>
                </a:solidFill>
                <a:latin typeface="Fira Sans" panose="020B0503050000020004" pitchFamily="34" charset="0"/>
              </a:rPr>
              <a:t>Seite</a:t>
            </a:r>
            <a:r>
              <a:rPr lang="de-AT" sz="105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fld id="{48F63A3B-78C7-47BE-AE5E-E10140E04643}" type="slidenum">
              <a:rPr lang="en-US" sz="1050" smtClean="0"/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502462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cid:5421BFFE-0276-4FC1-99F2-991FF8F516DA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22.emf"/><Relationship Id="rId4" Type="http://schemas.openxmlformats.org/officeDocument/2006/relationships/image" Target="../media/image21.pn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4.png"/><Relationship Id="rId9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tiff"/><Relationship Id="rId3" Type="http://schemas.openxmlformats.org/officeDocument/2006/relationships/image" Target="../media/image30.emf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tiff"/><Relationship Id="rId11" Type="http://schemas.openxmlformats.org/officeDocument/2006/relationships/image" Target="../media/image37.tiff"/><Relationship Id="rId5" Type="http://schemas.openxmlformats.org/officeDocument/2006/relationships/image" Target="../media/image32.tiff"/><Relationship Id="rId10" Type="http://schemas.openxmlformats.org/officeDocument/2006/relationships/image" Target="../media/image36.tiff"/><Relationship Id="rId4" Type="http://schemas.openxmlformats.org/officeDocument/2006/relationships/image" Target="../media/image31.tiff"/><Relationship Id="rId9" Type="http://schemas.openxmlformats.org/officeDocument/2006/relationships/image" Target="../media/image3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tiff"/><Relationship Id="rId4" Type="http://schemas.openxmlformats.org/officeDocument/2006/relationships/image" Target="../media/image38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cid:509F8435-6DAF-4A93-8CBF-5F754B12E21A" TargetMode="External"/><Relationship Id="rId18" Type="http://schemas.openxmlformats.org/officeDocument/2006/relationships/image" Target="../media/image43.png"/><Relationship Id="rId3" Type="http://schemas.openxmlformats.org/officeDocument/2006/relationships/image" Target="../media/image2.jpg"/><Relationship Id="rId7" Type="http://schemas.openxmlformats.org/officeDocument/2006/relationships/image" Target="../media/image34.tiff"/><Relationship Id="rId12" Type="http://schemas.openxmlformats.org/officeDocument/2006/relationships/image" Target="../media/image40.png"/><Relationship Id="rId17" Type="http://schemas.openxmlformats.org/officeDocument/2006/relationships/image" Target="cid:A7D42DF2-8388-4225-8D4A-EF24A82B1FE9" TargetMode="Externa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42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tiff"/><Relationship Id="rId11" Type="http://schemas.openxmlformats.org/officeDocument/2006/relationships/image" Target="cid:0A74436D-6DFB-4125-8C2B-A74826E7B88A" TargetMode="External"/><Relationship Id="rId5" Type="http://schemas.openxmlformats.org/officeDocument/2006/relationships/image" Target="../media/image37.tiff"/><Relationship Id="rId15" Type="http://schemas.openxmlformats.org/officeDocument/2006/relationships/image" Target="cid:4C945CDD-968E-4DEC-A727-9919AC468C67" TargetMode="External"/><Relationship Id="rId10" Type="http://schemas.openxmlformats.org/officeDocument/2006/relationships/image" Target="../media/image39.png"/><Relationship Id="rId19" Type="http://schemas.openxmlformats.org/officeDocument/2006/relationships/image" Target="cid:4DFB05FB-E576-48F3-86D8-5C09BECF91FE" TargetMode="External"/><Relationship Id="rId4" Type="http://schemas.openxmlformats.org/officeDocument/2006/relationships/image" Target="../media/image33.tiff"/><Relationship Id="rId9" Type="http://schemas.openxmlformats.org/officeDocument/2006/relationships/image" Target="cid:5421BFFE-0276-4FC1-99F2-991FF8F516DA" TargetMode="External"/><Relationship Id="rId1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jpeg"/><Relationship Id="rId5" Type="http://schemas.openxmlformats.org/officeDocument/2006/relationships/image" Target="../media/image34.tiff"/><Relationship Id="rId4" Type="http://schemas.openxmlformats.org/officeDocument/2006/relationships/image" Target="../media/image3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jpeg"/><Relationship Id="rId4" Type="http://schemas.openxmlformats.org/officeDocument/2006/relationships/image" Target="../media/image3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5D44D142-C589-41EC-929B-80CBAE217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454"/>
            <a:ext cx="11490960" cy="8618220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xmlns="" id="{BB6E25E6-ED17-4CFD-8259-5470A1E8A85C}"/>
              </a:ext>
            </a:extLst>
          </p:cNvPr>
          <p:cNvSpPr/>
          <p:nvPr/>
        </p:nvSpPr>
        <p:spPr>
          <a:xfrm>
            <a:off x="891546" y="1483609"/>
            <a:ext cx="7461504" cy="3955293"/>
          </a:xfrm>
          <a:prstGeom prst="ellips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0A49D0A7-F7C8-4C6A-85DA-2CB31A095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57" y="613269"/>
            <a:ext cx="8062686" cy="4454033"/>
          </a:xfrm>
        </p:spPr>
        <p:txBody>
          <a:bodyPr>
            <a:normAutofit/>
          </a:bodyPr>
          <a:lstStyle/>
          <a:p>
            <a:r>
              <a:rPr lang="de-CH" sz="6600" b="1" dirty="0">
                <a:latin typeface="Montez" panose="02000503000000020004" pitchFamily="2" charset="0"/>
              </a:rPr>
              <a:t>Welcome at Chez Mà</a:t>
            </a:r>
            <a:r>
              <a:rPr lang="de-CH" dirty="0"/>
              <a:t/>
            </a:r>
            <a:br>
              <a:rPr lang="de-CH" dirty="0"/>
            </a:br>
            <a:r>
              <a:rPr lang="de-CH" sz="2325" dirty="0">
                <a:latin typeface="Fira Sans" panose="020B0503050000020004" pitchFamily="34" charset="0"/>
              </a:rPr>
              <a:t/>
            </a:r>
            <a:br>
              <a:rPr lang="de-CH" sz="2325" dirty="0">
                <a:latin typeface="Fira Sans" panose="020B0503050000020004" pitchFamily="34" charset="0"/>
              </a:rPr>
            </a:br>
            <a:r>
              <a:rPr lang="de-CH" sz="3600" dirty="0">
                <a:latin typeface="Fira Sans" panose="020B0503050000020004" pitchFamily="34" charset="0"/>
              </a:rPr>
              <a:t>Healthy </a:t>
            </a:r>
            <a:br>
              <a:rPr lang="de-CH" sz="3600" dirty="0">
                <a:latin typeface="Fira Sans" panose="020B0503050000020004" pitchFamily="34" charset="0"/>
              </a:rPr>
            </a:br>
            <a:r>
              <a:rPr lang="de-CH" sz="3600" dirty="0" err="1">
                <a:latin typeface="Fira Sans" panose="020B0503050000020004" pitchFamily="34" charset="0"/>
              </a:rPr>
              <a:t>ready-made</a:t>
            </a:r>
            <a:r>
              <a:rPr lang="de-CH" sz="3600" dirty="0">
                <a:latin typeface="Fira Sans" panose="020B0503050000020004" pitchFamily="34" charset="0"/>
              </a:rPr>
              <a:t> </a:t>
            </a:r>
            <a:r>
              <a:rPr lang="de-CH" sz="3600" dirty="0" err="1">
                <a:latin typeface="Fira Sans" panose="020B0503050000020004" pitchFamily="34" charset="0"/>
              </a:rPr>
              <a:t>components</a:t>
            </a:r>
            <a:r>
              <a:rPr lang="de-CH" sz="3600" dirty="0">
                <a:latin typeface="Fira Sans" panose="020B0503050000020004" pitchFamily="34" charset="0"/>
              </a:rPr>
              <a:t> </a:t>
            </a:r>
            <a:br>
              <a:rPr lang="de-CH" sz="3600" dirty="0">
                <a:latin typeface="Fira Sans" panose="020B0503050000020004" pitchFamily="34" charset="0"/>
              </a:rPr>
            </a:br>
            <a:r>
              <a:rPr lang="de-CH" sz="3600" dirty="0">
                <a:latin typeface="Fira Sans" panose="020B0503050000020004" pitchFamily="34" charset="0"/>
              </a:rPr>
              <a:t>for </a:t>
            </a:r>
            <a:r>
              <a:rPr lang="de-CH" sz="3600" dirty="0" err="1">
                <a:latin typeface="Fira Sans" panose="020B0503050000020004" pitchFamily="34" charset="0"/>
              </a:rPr>
              <a:t>meals</a:t>
            </a:r>
            <a:r>
              <a:rPr lang="de-CH" sz="3600" dirty="0">
                <a:latin typeface="Fira Sans" panose="020B0503050000020004" pitchFamily="34" charset="0"/>
              </a:rPr>
              <a:t>-on-</a:t>
            </a:r>
            <a:r>
              <a:rPr lang="de-CH" sz="3600" dirty="0" err="1">
                <a:latin typeface="Fira Sans" panose="020B0503050000020004" pitchFamily="34" charset="0"/>
              </a:rPr>
              <a:t>wheels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868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EFEAEA8-63B8-4698-8AF4-FABE16887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Summary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2C04F9B3-5B08-47ED-B2A3-0826C575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2BDEB-C786-40AA-8FCA-3B97D1E61179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8DAEC2C1-69D1-49A2-875A-2EDC35AA8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99D46DF-68D0-4631-B87E-DD79424CB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135" y="1373036"/>
            <a:ext cx="4970074" cy="4905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010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2055063-101F-4166-8052-A2EC428AE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52" y="246948"/>
            <a:ext cx="7913294" cy="994172"/>
          </a:xfrm>
        </p:spPr>
        <p:txBody>
          <a:bodyPr>
            <a:normAutofit/>
          </a:bodyPr>
          <a:lstStyle/>
          <a:p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Challenges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792FB19E-4F5E-4653-A983-6DA2329CE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52" y="1207524"/>
            <a:ext cx="7828140" cy="2640576"/>
          </a:xfrm>
        </p:spPr>
        <p:txBody>
          <a:bodyPr>
            <a:noAutofit/>
          </a:bodyPr>
          <a:lstStyle/>
          <a:p>
            <a:r>
              <a:rPr lang="de-CH" sz="2400" dirty="0">
                <a:latin typeface="Fira Sans" panose="020B0503050000020004" pitchFamily="34" charset="0"/>
              </a:rPr>
              <a:t>External </a:t>
            </a:r>
            <a:r>
              <a:rPr lang="de-CH" sz="2400" dirty="0" err="1">
                <a:latin typeface="Fira Sans" panose="020B0503050000020004" pitchFamily="34" charset="0"/>
              </a:rPr>
              <a:t>services</a:t>
            </a:r>
            <a:r>
              <a:rPr lang="de-CH" sz="2400" dirty="0">
                <a:latin typeface="Fira Sans" panose="020B0503050000020004" pitchFamily="34" charset="0"/>
              </a:rPr>
              <a:t> with different </a:t>
            </a:r>
            <a:r>
              <a:rPr lang="de-CH" sz="2400" dirty="0" err="1">
                <a:latin typeface="Fira Sans" panose="020B0503050000020004" pitchFamily="34" charset="0"/>
              </a:rPr>
              <a:t>ingredient</a:t>
            </a:r>
            <a:r>
              <a:rPr lang="de-CH" sz="2400" dirty="0">
                <a:latin typeface="Fira Sans" panose="020B0503050000020004" pitchFamily="34" charset="0"/>
              </a:rPr>
              <a:t> </a:t>
            </a:r>
            <a:r>
              <a:rPr lang="de-CH" sz="2400" dirty="0" err="1">
                <a:latin typeface="Fira Sans" panose="020B0503050000020004" pitchFamily="34" charset="0"/>
              </a:rPr>
              <a:t>Ids</a:t>
            </a:r>
            <a:endParaRPr lang="de-CH" sz="2400" dirty="0">
              <a:latin typeface="Fira Sans" panose="020B0503050000020004" pitchFamily="34" charset="0"/>
            </a:endParaRPr>
          </a:p>
          <a:p>
            <a:endParaRPr lang="de-CH" sz="2400" dirty="0">
              <a:latin typeface="Fira Sans" panose="020B0503050000020004" pitchFamily="34" charset="0"/>
            </a:endParaRPr>
          </a:p>
          <a:p>
            <a:r>
              <a:rPr lang="de-CH" sz="2400" dirty="0" err="1">
                <a:latin typeface="Fira Sans" panose="020B0503050000020004" pitchFamily="34" charset="0"/>
              </a:rPr>
              <a:t>Unsuccessful</a:t>
            </a:r>
            <a:r>
              <a:rPr lang="de-CH" sz="2400" dirty="0">
                <a:latin typeface="Fira Sans" panose="020B0503050000020004" pitchFamily="34" charset="0"/>
              </a:rPr>
              <a:t> API </a:t>
            </a:r>
            <a:r>
              <a:rPr lang="de-CH" sz="2400" dirty="0" err="1">
                <a:latin typeface="Fira Sans" panose="020B0503050000020004" pitchFamily="34" charset="0"/>
              </a:rPr>
              <a:t>access</a:t>
            </a:r>
            <a:endParaRPr lang="de-CH" sz="2400" dirty="0">
              <a:latin typeface="Fira Sans" panose="020B0503050000020004" pitchFamily="34" charset="0"/>
            </a:endParaRPr>
          </a:p>
          <a:p>
            <a:endParaRPr lang="de-CH" sz="2400" dirty="0">
              <a:latin typeface="Fira Sans" panose="020B0503050000020004" pitchFamily="34" charset="0"/>
            </a:endParaRPr>
          </a:p>
          <a:p>
            <a:r>
              <a:rPr lang="de-CH" sz="2400" dirty="0">
                <a:latin typeface="Fira Sans" panose="020B0503050000020004" pitchFamily="34" charset="0"/>
              </a:rPr>
              <a:t>Different </a:t>
            </a:r>
            <a:r>
              <a:rPr lang="de-CH" sz="2400" dirty="0" err="1">
                <a:latin typeface="Fira Sans" panose="020B0503050000020004" pitchFamily="34" charset="0"/>
              </a:rPr>
              <a:t>databases</a:t>
            </a:r>
            <a:r>
              <a:rPr lang="de-CH" sz="2400" dirty="0">
                <a:latin typeface="Fira Sans" panose="020B0503050000020004" pitchFamily="34" charset="0"/>
              </a:rPr>
              <a:t> and </a:t>
            </a:r>
            <a:r>
              <a:rPr lang="de-CH" sz="2400" dirty="0" err="1">
                <a:latin typeface="Fira Sans" panose="020B0503050000020004" pitchFamily="34" charset="0"/>
              </a:rPr>
              <a:t>recipes</a:t>
            </a:r>
            <a:r>
              <a:rPr lang="de-CH" sz="2400" dirty="0">
                <a:latin typeface="Fira Sans" panose="020B0503050000020004" pitchFamily="34" charset="0"/>
              </a:rPr>
              <a:t> </a:t>
            </a:r>
            <a:r>
              <a:rPr lang="de-CH" sz="2400" dirty="0" err="1">
                <a:latin typeface="Fira Sans" panose="020B0503050000020004" pitchFamily="34" charset="0"/>
              </a:rPr>
              <a:t>based</a:t>
            </a:r>
            <a:r>
              <a:rPr lang="de-CH" sz="2400" dirty="0">
                <a:latin typeface="Fira Sans" panose="020B0503050000020004" pitchFamily="34" charset="0"/>
              </a:rPr>
              <a:t> on countries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E0589E98-0F90-455D-AEA5-8759B7E0B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F23E9865-2B3D-474B-8D4C-BAC2A038767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xmlns="" id="{414E5AFC-ABBF-4871-8216-5C84CDE10207}"/>
              </a:ext>
            </a:extLst>
          </p:cNvPr>
          <p:cNvCxnSpPr>
            <a:cxnSpLocks/>
          </p:cNvCxnSpPr>
          <p:nvPr/>
        </p:nvCxnSpPr>
        <p:spPr>
          <a:xfrm>
            <a:off x="9176932" y="0"/>
            <a:ext cx="45912" cy="71435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93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A49D0A7-F7C8-4C6A-85DA-2CB31A095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508" y="475489"/>
            <a:ext cx="7872984" cy="19324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3200" dirty="0">
                <a:latin typeface="Fira Sans" panose="020B0503050000020004" pitchFamily="34" charset="0"/>
              </a:rPr>
              <a:t>Hope you </a:t>
            </a:r>
            <a:r>
              <a:rPr lang="de-CH" sz="3200" dirty="0" err="1">
                <a:latin typeface="Fira Sans" panose="020B0503050000020004" pitchFamily="34" charset="0"/>
              </a:rPr>
              <a:t>liked</a:t>
            </a:r>
            <a:r>
              <a:rPr lang="de-CH" sz="3200" dirty="0">
                <a:latin typeface="Fira Sans" panose="020B0503050000020004" pitchFamily="34" charset="0"/>
              </a:rPr>
              <a:t> </a:t>
            </a:r>
            <a:r>
              <a:rPr lang="de-CH" sz="3200" dirty="0" err="1">
                <a:latin typeface="Fira Sans" panose="020B0503050000020004" pitchFamily="34" charset="0"/>
              </a:rPr>
              <a:t>it</a:t>
            </a:r>
            <a:r>
              <a:rPr lang="de-CH" sz="3200" dirty="0">
                <a:latin typeface="Fira Sans" panose="020B0503050000020004" pitchFamily="34" charset="0"/>
              </a:rPr>
              <a:t>…. </a:t>
            </a:r>
            <a:br>
              <a:rPr lang="de-CH" sz="3200" dirty="0">
                <a:latin typeface="Fira Sans" panose="020B0503050000020004" pitchFamily="34" charset="0"/>
              </a:rPr>
            </a:br>
            <a:r>
              <a:rPr lang="de-CH" sz="3200" dirty="0">
                <a:latin typeface="Fira Sans" panose="020B0503050000020004" pitchFamily="34" charset="0"/>
              </a:rPr>
              <a:t>Your</a:t>
            </a:r>
            <a:r>
              <a:rPr lang="de-CH" sz="5400" b="1" dirty="0">
                <a:latin typeface="Montez" panose="02000503000000020004" pitchFamily="2" charset="0"/>
              </a:rPr>
              <a:t> Chez </a:t>
            </a:r>
            <a:r>
              <a:rPr lang="de-CH" sz="5400" b="1" dirty="0" err="1">
                <a:latin typeface="Montez" panose="02000503000000020004" pitchFamily="2" charset="0"/>
              </a:rPr>
              <a:t>Mà</a:t>
            </a:r>
            <a:r>
              <a:rPr lang="de-CH" sz="5400" b="1" dirty="0">
                <a:latin typeface="Montez" panose="02000503000000020004" pitchFamily="2" charset="0"/>
              </a:rPr>
              <a:t> </a:t>
            </a:r>
            <a:r>
              <a:rPr lang="de-CH" sz="3200" dirty="0">
                <a:latin typeface="Fira Sans" panose="020B0503050000020004" pitchFamily="34" charset="0"/>
              </a:rPr>
              <a:t>-Team!</a:t>
            </a:r>
            <a:r>
              <a:rPr lang="de-CH" sz="1400" dirty="0">
                <a:latin typeface="Fira Sans" panose="020B0503050000020004" pitchFamily="34" charset="0"/>
              </a:rPr>
              <a:t/>
            </a:r>
            <a:br>
              <a:rPr lang="de-CH" sz="1400" dirty="0">
                <a:latin typeface="Fira Sans" panose="020B0503050000020004" pitchFamily="34" charset="0"/>
              </a:rPr>
            </a:br>
            <a:r>
              <a:rPr lang="de-CH" sz="1400" dirty="0">
                <a:latin typeface="Fira Sans" panose="020B0503050000020004" pitchFamily="34" charset="0"/>
              </a:rPr>
              <a:t/>
            </a:r>
            <a:br>
              <a:rPr lang="de-CH" sz="1400" dirty="0">
                <a:latin typeface="Fira Sans" panose="020B0503050000020004" pitchFamily="34" charset="0"/>
              </a:rPr>
            </a:br>
            <a:endParaRPr lang="de-CH" sz="1400" dirty="0">
              <a:latin typeface="Fira Sans" panose="020B05030500000200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CFC5B72A-DB4B-446F-A848-9D98E2BED052}"/>
              </a:ext>
            </a:extLst>
          </p:cNvPr>
          <p:cNvSpPr txBox="1"/>
          <p:nvPr/>
        </p:nvSpPr>
        <p:spPr>
          <a:xfrm>
            <a:off x="2071591" y="5642882"/>
            <a:ext cx="536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>
                <a:latin typeface="Fira Sans" panose="020B0503050000020004" pitchFamily="34" charset="0"/>
              </a:rPr>
              <a:t>Tobias, Patrick</a:t>
            </a:r>
            <a:r>
              <a:rPr lang="de-CH" b="1">
                <a:latin typeface="Fira Sans" panose="020B0503050000020004" pitchFamily="34" charset="0"/>
              </a:rPr>
              <a:t>, Ossi</a:t>
            </a:r>
            <a:r>
              <a:rPr lang="de-CH" b="1" dirty="0">
                <a:latin typeface="Fira Sans" panose="020B0503050000020004" pitchFamily="34" charset="0"/>
              </a:rPr>
              <a:t>, Jane und Cathrine</a:t>
            </a:r>
            <a:endParaRPr lang="de-CH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B8A98A82-E1DD-41F1-BEDB-C1A74EBFF6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60" y="1947257"/>
            <a:ext cx="6181345" cy="35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07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0D16F28B-655C-4809-8855-CB40CE23F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37981" y="0"/>
            <a:ext cx="1028198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1546C076-4900-4E3B-AE6D-A2DBA7BA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9922" y="281695"/>
            <a:ext cx="10281981" cy="757289"/>
          </a:xfrm>
          <a:solidFill>
            <a:schemeClr val="bg1">
              <a:lumMod val="85000"/>
              <a:alpha val="56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    Our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Offer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: Like out of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Grandma’s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garden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xmlns="" id="{4B12DCB7-B4D9-40F0-B14B-01358F7836AB}"/>
              </a:ext>
            </a:extLst>
          </p:cNvPr>
          <p:cNvSpPr/>
          <p:nvPr/>
        </p:nvSpPr>
        <p:spPr>
          <a:xfrm>
            <a:off x="203200" y="1483608"/>
            <a:ext cx="8149850" cy="4549869"/>
          </a:xfrm>
          <a:prstGeom prst="ellipse">
            <a:avLst/>
          </a:prstGeom>
          <a:solidFill>
            <a:schemeClr val="accent6">
              <a:lumMod val="7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35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B7A09A4B-FC5F-4C88-AFC3-7362AAB56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82" y="1720696"/>
            <a:ext cx="6775990" cy="4256614"/>
          </a:xfrm>
          <a:noFill/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fixed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menues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 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Individual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components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to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be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chosen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of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industrial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production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Seasonally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locally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produced</a:t>
            </a: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Transparency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regarding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sustainable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impact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nutrional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value</a:t>
            </a: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packaging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nightmare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 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zero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plastic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reusable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packaging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</a:p>
          <a:p>
            <a:pPr marL="0" indent="0" algn="ctr">
              <a:lnSpc>
                <a:spcPct val="120000"/>
              </a:lnSpc>
              <a:buNone/>
            </a:pP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938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Combination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of environmental </a:t>
            </a:r>
            <a:b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</a:b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foodprint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with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individualized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health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information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1C618B34-51F5-49DA-BEE9-83CEF750B6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1" y="1543699"/>
            <a:ext cx="3213116" cy="24104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9949BF0F-047D-4016-A5EE-E6348E39B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831" y="1084123"/>
            <a:ext cx="2638133" cy="3424049"/>
          </a:xfrm>
          <a:prstGeom prst="rect">
            <a:avLst/>
          </a:prstGeom>
        </p:spPr>
      </p:pic>
      <p:pic>
        <p:nvPicPr>
          <p:cNvPr id="12" name="Picture 37">
            <a:extLst>
              <a:ext uri="{FF2B5EF4-FFF2-40B4-BE49-F238E27FC236}">
                <a16:creationId xmlns:a16="http://schemas.microsoft.com/office/drawing/2014/main" xmlns="" id="{9ACA7334-CA88-453F-AA1F-0ACF39809460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480694" y="5141005"/>
            <a:ext cx="1812405" cy="1265743"/>
          </a:xfrm>
          <a:prstGeom prst="rect">
            <a:avLst/>
          </a:prstGeom>
        </p:spPr>
      </p:pic>
      <p:pic>
        <p:nvPicPr>
          <p:cNvPr id="18" name="3C939137-36A5-4AB6-BFF6-737B4E20D023">
            <a:extLst>
              <a:ext uri="{FF2B5EF4-FFF2-40B4-BE49-F238E27FC236}">
                <a16:creationId xmlns:a16="http://schemas.microsoft.com/office/drawing/2014/main" xmlns="" id="{CBC582D6-4E38-4AC1-9743-FEBAC9A65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42" y="5449107"/>
            <a:ext cx="2365234" cy="80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oogle Shape;65;p14">
            <a:extLst>
              <a:ext uri="{FF2B5EF4-FFF2-40B4-BE49-F238E27FC236}">
                <a16:creationId xmlns:a16="http://schemas.microsoft.com/office/drawing/2014/main" xmlns="" id="{A967D6AB-13D7-4FBF-A139-CEAD3AEF41C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92017" y="3158252"/>
            <a:ext cx="1688299" cy="2019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146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254" y="2470010"/>
            <a:ext cx="970285" cy="14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5737803" y="4140760"/>
            <a:ext cx="2388900" cy="3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de"/>
              <a:t>Monica, 77 years old</a:t>
            </a:r>
            <a:endParaRPr/>
          </a:p>
          <a:p>
            <a:pPr algn="ctr"/>
            <a:r>
              <a:rPr lang="de"/>
              <a:t>Health profile (for example diabetic)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1753774" y="1893130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/>
              <a:t>Nutritional rating:</a:t>
            </a:r>
            <a:endParaRPr dirty="0"/>
          </a:p>
        </p:txBody>
      </p:sp>
      <p:sp>
        <p:nvSpPr>
          <p:cNvPr id="63" name="Google Shape;63;p14"/>
          <p:cNvSpPr txBox="1"/>
          <p:nvPr/>
        </p:nvSpPr>
        <p:spPr>
          <a:xfrm>
            <a:off x="2160182" y="4713399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/>
              <a:t>Environmental rating:</a:t>
            </a:r>
            <a:endParaRPr dirty="0"/>
          </a:p>
        </p:txBody>
      </p:sp>
      <p:sp>
        <p:nvSpPr>
          <p:cNvPr id="64" name="Google Shape;64;p14"/>
          <p:cNvSpPr txBox="1"/>
          <p:nvPr/>
        </p:nvSpPr>
        <p:spPr>
          <a:xfrm>
            <a:off x="238851" y="5165805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de-CH" dirty="0"/>
              <a:t>Beef </a:t>
            </a:r>
            <a:r>
              <a:rPr lang="de-CH" dirty="0" err="1"/>
              <a:t>goulash</a:t>
            </a:r>
            <a:endParaRPr dirty="0"/>
          </a:p>
          <a:p>
            <a:pPr algn="ctr"/>
            <a:r>
              <a:rPr lang="de" dirty="0"/>
              <a:t>ca. 15 CHF</a:t>
            </a:r>
            <a:endParaRPr dirty="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89" y="2960044"/>
            <a:ext cx="1688299" cy="201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0178" y="4852317"/>
            <a:ext cx="2030540" cy="14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0349" y="1561716"/>
            <a:ext cx="2092638" cy="2679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48237" y="5649754"/>
            <a:ext cx="1063429" cy="56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18449" y="2477630"/>
            <a:ext cx="13525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F51D1024-0132-421E-BA70-5526D429EA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3A302C23-586B-4AF1-856F-42FD04BE6281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xmlns="" id="{FEA1E50B-2B81-4B21-B928-03DF816A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Our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offer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for Monica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fik 24">
            <a:extLst>
              <a:ext uri="{FF2B5EF4-FFF2-40B4-BE49-F238E27FC236}">
                <a16:creationId xmlns:a16="http://schemas.microsoft.com/office/drawing/2014/main" xmlns="" id="{187C6329-C701-4B4D-85A7-F358ED9EE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563" y="2646988"/>
            <a:ext cx="2881082" cy="2933092"/>
          </a:xfrm>
          <a:prstGeom prst="rect">
            <a:avLst/>
          </a:prstGeom>
        </p:spPr>
      </p:pic>
      <p:pic>
        <p:nvPicPr>
          <p:cNvPr id="19" name="Picture 32">
            <a:extLst>
              <a:ext uri="{FF2B5EF4-FFF2-40B4-BE49-F238E27FC236}">
                <a16:creationId xmlns:a16="http://schemas.microsoft.com/office/drawing/2014/main" xmlns="" id="{F41DDB53-1257-4A4C-B8C6-D12AA7AE8AE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73920" y="5341777"/>
            <a:ext cx="1116330" cy="1071880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xmlns="" id="{4041E887-619B-48DB-8E20-49C184DC085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806118" y="5193979"/>
            <a:ext cx="1099185" cy="1055370"/>
          </a:xfrm>
          <a:prstGeom prst="rect">
            <a:avLst/>
          </a:prstGeom>
        </p:spPr>
      </p:pic>
      <p:pic>
        <p:nvPicPr>
          <p:cNvPr id="21" name="Picture 34">
            <a:extLst>
              <a:ext uri="{FF2B5EF4-FFF2-40B4-BE49-F238E27FC236}">
                <a16:creationId xmlns:a16="http://schemas.microsoft.com/office/drawing/2014/main" xmlns="" id="{86E7795E-E880-4992-8461-471FF5BA036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01569" y="3489718"/>
            <a:ext cx="1087755" cy="104394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Compliant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to 7 out of 17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UN’s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Sustainable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development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goals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and global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health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xmlns="" id="{D7F821F7-FD90-4181-80A3-031638B1D3C2}"/>
              </a:ext>
            </a:extLst>
          </p:cNvPr>
          <p:cNvSpPr txBox="1"/>
          <p:nvPr/>
        </p:nvSpPr>
        <p:spPr>
          <a:xfrm>
            <a:off x="2936803" y="3328150"/>
            <a:ext cx="153711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pic>
        <p:nvPicPr>
          <p:cNvPr id="11" name="Picture 29">
            <a:extLst>
              <a:ext uri="{FF2B5EF4-FFF2-40B4-BE49-F238E27FC236}">
                <a16:creationId xmlns:a16="http://schemas.microsoft.com/office/drawing/2014/main" xmlns="" id="{1E720816-DCFA-46FF-90D4-5DF26CAE7D8A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3467100" y="1444319"/>
            <a:ext cx="1104900" cy="1061085"/>
          </a:xfrm>
          <a:prstGeom prst="rect">
            <a:avLst/>
          </a:prstGeom>
        </p:spPr>
      </p:pic>
      <p:pic>
        <p:nvPicPr>
          <p:cNvPr id="12" name="Picture 30">
            <a:extLst>
              <a:ext uri="{FF2B5EF4-FFF2-40B4-BE49-F238E27FC236}">
                <a16:creationId xmlns:a16="http://schemas.microsoft.com/office/drawing/2014/main" xmlns="" id="{2D76CBAD-A76F-4E75-A5DC-7420C92B9D68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5191908" y="2045151"/>
            <a:ext cx="1116330" cy="1071880"/>
          </a:xfrm>
          <a:prstGeom prst="rect">
            <a:avLst/>
          </a:prstGeom>
        </p:spPr>
      </p:pic>
      <p:pic>
        <p:nvPicPr>
          <p:cNvPr id="18" name="Picture 31">
            <a:extLst>
              <a:ext uri="{FF2B5EF4-FFF2-40B4-BE49-F238E27FC236}">
                <a16:creationId xmlns:a16="http://schemas.microsoft.com/office/drawing/2014/main" xmlns="" id="{C6333619-4188-4581-98B8-8023723F9383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5404795" y="3693464"/>
            <a:ext cx="1116330" cy="1071880"/>
          </a:xfrm>
          <a:prstGeom prst="rect">
            <a:avLst/>
          </a:prstGeom>
        </p:spPr>
      </p:pic>
      <p:pic>
        <p:nvPicPr>
          <p:cNvPr id="22" name="Picture 28">
            <a:extLst>
              <a:ext uri="{FF2B5EF4-FFF2-40B4-BE49-F238E27FC236}">
                <a16:creationId xmlns:a16="http://schemas.microsoft.com/office/drawing/2014/main" xmlns="" id="{C1DEC099-98B4-4261-8C12-927A659F69F7}"/>
              </a:ext>
            </a:extLst>
          </p:cNvPr>
          <p:cNvPicPr/>
          <p:nvPr/>
        </p:nvPicPr>
        <p:blipFill>
          <a:blip r:embed="rId11"/>
          <a:stretch>
            <a:fillRect/>
          </a:stretch>
        </p:blipFill>
        <p:spPr>
          <a:xfrm>
            <a:off x="1534086" y="1799250"/>
            <a:ext cx="1064895" cy="102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96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CF54E49A-4FB7-4AE0-9DA6-BF6557486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80" y="1919606"/>
            <a:ext cx="4369468" cy="3927508"/>
          </a:xfrm>
          <a:prstGeom prst="rect">
            <a:avLst/>
          </a:prstGeom>
        </p:spPr>
      </p:pic>
      <p:pic>
        <p:nvPicPr>
          <p:cNvPr id="16" name="Picture 31">
            <a:extLst>
              <a:ext uri="{FF2B5EF4-FFF2-40B4-BE49-F238E27FC236}">
                <a16:creationId xmlns:a16="http://schemas.microsoft.com/office/drawing/2014/main" xmlns="" id="{FCC63A95-C697-4F65-8E45-F6E71809417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8650" y="343065"/>
            <a:ext cx="1116330" cy="1071880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>
                <a:latin typeface="Fira Sans" panose="020B0503050000020004" pitchFamily="34" charset="0"/>
              </a:rPr>
              <a:t>Energy </a:t>
            </a:r>
            <a:r>
              <a:rPr lang="de-CH" dirty="0" err="1">
                <a:latin typeface="Fira Sans" panose="020B0503050000020004" pitchFamily="34" charset="0"/>
              </a:rPr>
              <a:t>reduction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Water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reduction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468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Rely</a:t>
            </a:r>
            <a:r>
              <a:rPr lang="de-CH" dirty="0">
                <a:latin typeface="Fira Sans" panose="020B0503050000020004" pitchFamily="34" charset="0"/>
              </a:rPr>
              <a:t> on </a:t>
            </a:r>
            <a:r>
              <a:rPr lang="de-CH" dirty="0" err="1">
                <a:latin typeface="Fira Sans" panose="020B0503050000020004" pitchFamily="34" charset="0"/>
              </a:rPr>
              <a:t>existing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solutions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Efficiency in </a:t>
            </a:r>
            <a:r>
              <a:rPr lang="de-CH" dirty="0" err="1">
                <a:latin typeface="Fira Sans" panose="020B0503050000020004" pitchFamily="34" charset="0"/>
              </a:rPr>
              <a:t>distribution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chanel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Ambassadors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10" name="Picture 34">
            <a:extLst>
              <a:ext uri="{FF2B5EF4-FFF2-40B4-BE49-F238E27FC236}">
                <a16:creationId xmlns:a16="http://schemas.microsoft.com/office/drawing/2014/main" xmlns="" id="{D908452E-D387-48F0-95E9-06EEC77BE44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7080" y="357035"/>
            <a:ext cx="1087755" cy="1043940"/>
          </a:xfrm>
          <a:prstGeom prst="rect">
            <a:avLst/>
          </a:prstGeom>
        </p:spPr>
      </p:pic>
      <p:pic>
        <p:nvPicPr>
          <p:cNvPr id="11" name="Picture 28">
            <a:extLst>
              <a:ext uri="{FF2B5EF4-FFF2-40B4-BE49-F238E27FC236}">
                <a16:creationId xmlns:a16="http://schemas.microsoft.com/office/drawing/2014/main" xmlns="" id="{9DDF3B15-D398-4D07-A6FB-F2960687CEE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7080" y="1587731"/>
            <a:ext cx="1064895" cy="1022350"/>
          </a:xfrm>
          <a:prstGeom prst="rect">
            <a:avLst/>
          </a:prstGeom>
        </p:spPr>
      </p:pic>
      <p:pic>
        <p:nvPicPr>
          <p:cNvPr id="12" name="Picture 30">
            <a:extLst>
              <a:ext uri="{FF2B5EF4-FFF2-40B4-BE49-F238E27FC236}">
                <a16:creationId xmlns:a16="http://schemas.microsoft.com/office/drawing/2014/main" xmlns="" id="{79B6E156-0179-4078-A455-C94B5632D183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75645" y="2796837"/>
            <a:ext cx="1116330" cy="1071880"/>
          </a:xfrm>
          <a:prstGeom prst="rect">
            <a:avLst/>
          </a:prstGeom>
        </p:spPr>
      </p:pic>
      <p:pic>
        <p:nvPicPr>
          <p:cNvPr id="15" name="Picture 29">
            <a:extLst>
              <a:ext uri="{FF2B5EF4-FFF2-40B4-BE49-F238E27FC236}">
                <a16:creationId xmlns:a16="http://schemas.microsoft.com/office/drawing/2014/main" xmlns="" id="{D988F679-D3E3-481C-86AD-075DED656F94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75645" y="4055473"/>
            <a:ext cx="1104900" cy="1061085"/>
          </a:xfrm>
          <a:prstGeom prst="rect">
            <a:avLst/>
          </a:prstGeom>
        </p:spPr>
      </p:pic>
      <p:pic>
        <p:nvPicPr>
          <p:cNvPr id="1031" name="3C939137-36A5-4AB6-BFF6-737B4E20D023">
            <a:extLst>
              <a:ext uri="{FF2B5EF4-FFF2-40B4-BE49-F238E27FC236}">
                <a16:creationId xmlns:a16="http://schemas.microsoft.com/office/drawing/2014/main" xmlns="" id="{89CA3E06-C7DB-49EC-B78C-576A85EA5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3249" y="1851025"/>
            <a:ext cx="2365234" cy="80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05C8CC05-1FBA-47F8-8C6F-57CFB5206184">
            <a:extLst>
              <a:ext uri="{FF2B5EF4-FFF2-40B4-BE49-F238E27FC236}">
                <a16:creationId xmlns:a16="http://schemas.microsoft.com/office/drawing/2014/main" xmlns="" id="{1C9EC9E8-9374-46ED-82D0-E6CB6A62F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485" y="1513814"/>
            <a:ext cx="2601913" cy="139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ACE77FFF-BF77-460F-ACDA-578D1148115C">
            <a:extLst>
              <a:ext uri="{FF2B5EF4-FFF2-40B4-BE49-F238E27FC236}">
                <a16:creationId xmlns:a16="http://schemas.microsoft.com/office/drawing/2014/main" xmlns="" id="{DAA516DF-7F4F-4ED2-B28B-9D54A38F9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820" y="4560888"/>
            <a:ext cx="1698625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1C908652-B469-47AA-A84A-6DBA69E34424">
            <a:extLst>
              <a:ext uri="{FF2B5EF4-FFF2-40B4-BE49-F238E27FC236}">
                <a16:creationId xmlns:a16="http://schemas.microsoft.com/office/drawing/2014/main" xmlns="" id="{8360DE50-8910-4516-A3AB-AD64F7D27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r:link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931" y="3577203"/>
            <a:ext cx="1954213" cy="90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F615D8E1-7339-4F14-8F31-819162F1D616">
            <a:extLst>
              <a:ext uri="{FF2B5EF4-FFF2-40B4-BE49-F238E27FC236}">
                <a16:creationId xmlns:a16="http://schemas.microsoft.com/office/drawing/2014/main" xmlns="" id="{7B428616-E78A-4BED-AB26-7F86BF7B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r:link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480" y="4458832"/>
            <a:ext cx="1933701" cy="142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8">
            <a:extLst>
              <a:ext uri="{FF2B5EF4-FFF2-40B4-BE49-F238E27FC236}">
                <a16:creationId xmlns:a16="http://schemas.microsoft.com/office/drawing/2014/main" xmlns="" id="{1D27BC2C-16F7-4DBF-8E07-F18B74374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xmlns="" id="{AE8E0E46-5096-467A-938D-C59F14EC5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xmlns="" id="{2163FC79-85E3-4BAF-ACA5-6625598EE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544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xmlns="" id="{B6480236-1579-4E0D-B3A6-42F4B1E18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054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xmlns="" id="{E174D879-304B-4AF0-8D07-9330BCDD2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2453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xmlns="" id="{279EDCBC-E06E-495F-B250-9419A2AED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058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xmlns="" id="{1AB857C6-3C93-4B68-BE2C-D6696B329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0647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8" name="AE2D48C9-25EA-45DA-BAEF-3BB97D16991D">
            <a:extLst>
              <a:ext uri="{FF2B5EF4-FFF2-40B4-BE49-F238E27FC236}">
                <a16:creationId xmlns:a16="http://schemas.microsoft.com/office/drawing/2014/main" xmlns="" id="{8D59C288-A64A-4EE0-AB64-0777AE549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r:link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637" y="3718409"/>
            <a:ext cx="1436380" cy="63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DAC0E607-8882-414B-BC7A-917EDA377E2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705" y="3145081"/>
            <a:ext cx="1184215" cy="127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9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Traditional </a:t>
            </a:r>
            <a:r>
              <a:rPr lang="de-CH" dirty="0" err="1">
                <a:latin typeface="Fira Sans" panose="020B0503050000020004" pitchFamily="34" charset="0"/>
              </a:rPr>
              <a:t>canning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Regional and </a:t>
            </a:r>
            <a:r>
              <a:rPr lang="de-CH" dirty="0" err="1">
                <a:latin typeface="Fira Sans" panose="020B0503050000020004" pitchFamily="34" charset="0"/>
              </a:rPr>
              <a:t>seasonal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production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12" name="Picture 30">
            <a:extLst>
              <a:ext uri="{FF2B5EF4-FFF2-40B4-BE49-F238E27FC236}">
                <a16:creationId xmlns:a16="http://schemas.microsoft.com/office/drawing/2014/main" xmlns="" id="{79B6E156-0179-4078-A455-C94B5632D18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75645" y="457497"/>
            <a:ext cx="1116330" cy="1071880"/>
          </a:xfrm>
          <a:prstGeom prst="rect">
            <a:avLst/>
          </a:prstGeom>
        </p:spPr>
      </p:pic>
      <p:pic>
        <p:nvPicPr>
          <p:cNvPr id="15" name="Picture 29">
            <a:extLst>
              <a:ext uri="{FF2B5EF4-FFF2-40B4-BE49-F238E27FC236}">
                <a16:creationId xmlns:a16="http://schemas.microsoft.com/office/drawing/2014/main" xmlns="" id="{D988F679-D3E3-481C-86AD-075DED656F9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1360" y="1734304"/>
            <a:ext cx="1104900" cy="1061085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xmlns="" id="{D771A34F-410E-4CD9-9C9D-327ADE519CB5}"/>
              </a:ext>
            </a:extLst>
          </p:cNvPr>
          <p:cNvSpPr txBox="1"/>
          <p:nvPr/>
        </p:nvSpPr>
        <p:spPr>
          <a:xfrm>
            <a:off x="2411901" y="5434788"/>
            <a:ext cx="5270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Inclusion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saved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storage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engergy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energy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used</a:t>
            </a:r>
            <a:r>
              <a:rPr lang="de-CH" dirty="0">
                <a:latin typeface="Fira Sans" panose="020B0503050000020004" pitchFamily="34" charset="0"/>
              </a:rPr>
              <a:t> for </a:t>
            </a:r>
            <a:r>
              <a:rPr lang="de-CH" dirty="0" err="1">
                <a:latin typeface="Fira Sans" panose="020B0503050000020004" pitchFamily="34" charset="0"/>
              </a:rPr>
              <a:t>production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xmlns="" id="{DA5A9743-7105-4614-BB94-B6E4B5DB45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1419" y="1799309"/>
            <a:ext cx="3855719" cy="282556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xmlns="" id="{17168251-5299-484E-A10A-C35D067CA0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9472" y="1535239"/>
            <a:ext cx="2352528" cy="347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91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2055063-101F-4166-8052-A2EC428AE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52" y="246948"/>
            <a:ext cx="7913294" cy="994172"/>
          </a:xfrm>
        </p:spPr>
        <p:txBody>
          <a:bodyPr>
            <a:normAutofit/>
          </a:bodyPr>
          <a:lstStyle/>
          <a:p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Challenge of our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target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clients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E0589E98-0F90-455D-AEA5-8759B7E0B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F23E9865-2B3D-474B-8D4C-BAC2A038767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xmlns="" id="{414E5AFC-ABBF-4871-8216-5C84CDE10207}"/>
              </a:ext>
            </a:extLst>
          </p:cNvPr>
          <p:cNvCxnSpPr>
            <a:cxnSpLocks/>
          </p:cNvCxnSpPr>
          <p:nvPr/>
        </p:nvCxnSpPr>
        <p:spPr>
          <a:xfrm>
            <a:off x="9176932" y="0"/>
            <a:ext cx="45912" cy="71435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78F5E671-9772-4DAE-99EF-A45D0E9A30E0}"/>
              </a:ext>
            </a:extLst>
          </p:cNvPr>
          <p:cNvSpPr txBox="1"/>
          <p:nvPr/>
        </p:nvSpPr>
        <p:spPr>
          <a:xfrm>
            <a:off x="248790" y="3083531"/>
            <a:ext cx="2351071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Sabine, (35) </a:t>
            </a:r>
            <a:b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</a:b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mom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 with a her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first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new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-born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child</a:t>
            </a:r>
            <a:endParaRPr lang="de-CH" sz="1400" b="1" dirty="0">
              <a:solidFill>
                <a:srgbClr val="495987"/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4F8D843D-D1A3-4702-AF1D-051B0A0EB6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3560" y="1386074"/>
            <a:ext cx="1576695" cy="157590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4C2FDA4B-A08F-4B98-AF55-CFE20156F43E}"/>
              </a:ext>
            </a:extLst>
          </p:cNvPr>
          <p:cNvSpPr txBox="1"/>
          <p:nvPr/>
        </p:nvSpPr>
        <p:spPr>
          <a:xfrm>
            <a:off x="5500916" y="5449895"/>
            <a:ext cx="2015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Monica, (77) </a:t>
            </a:r>
            <a:b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</a:b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convalence</a:t>
            </a: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 after </a:t>
            </a:r>
            <a:r>
              <a:rPr lang="de-CH" sz="1400" b="1" dirty="0" err="1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spine</a:t>
            </a: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-operation   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xmlns="" id="{8B77E7EC-7C52-4F86-9362-0EB808EA0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1646" y="3944362"/>
            <a:ext cx="1455717" cy="14557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xmlns="" id="{EE877145-263C-48E8-AC91-1C4CCA6124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5042" y="938219"/>
            <a:ext cx="1459600" cy="147854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A9F4E51E-85B9-4CF0-9FE9-E17095A26CA2}"/>
              </a:ext>
            </a:extLst>
          </p:cNvPr>
          <p:cNvSpPr txBox="1"/>
          <p:nvPr/>
        </p:nvSpPr>
        <p:spPr>
          <a:xfrm>
            <a:off x="5365714" y="2379259"/>
            <a:ext cx="245712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Cathrine, (49)</a:t>
            </a:r>
          </a:p>
          <a:p>
            <a:pPr algn="r"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rgbClr val="A32F9D"/>
                </a:solidFill>
                <a:latin typeface="Fira Sans" panose="020B0503050000020004" pitchFamily="34" charset="0"/>
              </a:rPr>
              <a:t>diet</a:t>
            </a: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 </a:t>
            </a:r>
            <a:b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</a:b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with </a:t>
            </a:r>
            <a:r>
              <a:rPr lang="de-CH" sz="1400" b="1" dirty="0" err="1">
                <a:solidFill>
                  <a:srgbClr val="A32F9D"/>
                </a:solidFill>
                <a:latin typeface="Fira Sans" panose="020B0503050000020004" pitchFamily="34" charset="0"/>
              </a:rPr>
              <a:t>broken</a:t>
            </a: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 leg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xmlns="" id="{EB5784CF-FE60-48C2-B2AD-82FAA13F2767}"/>
              </a:ext>
            </a:extLst>
          </p:cNvPr>
          <p:cNvSpPr/>
          <p:nvPr/>
        </p:nvSpPr>
        <p:spPr>
          <a:xfrm>
            <a:off x="1686405" y="2018623"/>
            <a:ext cx="5133318" cy="2721137"/>
          </a:xfrm>
          <a:prstGeom prst="ellipse">
            <a:avLst/>
          </a:prstGeom>
          <a:solidFill>
            <a:schemeClr val="accent6">
              <a:lumMod val="7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xmlns="" id="{253B2C1B-9FF0-4C7A-B717-09D6ED33FEC5}"/>
              </a:ext>
            </a:extLst>
          </p:cNvPr>
          <p:cNvSpPr txBox="1"/>
          <p:nvPr/>
        </p:nvSpPr>
        <p:spPr>
          <a:xfrm>
            <a:off x="2458400" y="2313146"/>
            <a:ext cx="4285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>
                <a:latin typeface="Fira Sans" panose="020B0503050000020004" pitchFamily="34" charset="0"/>
              </a:rPr>
              <a:t>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Not able or </a:t>
            </a:r>
            <a:r>
              <a:rPr lang="de-CH" sz="2000" b="1" dirty="0" err="1">
                <a:latin typeface="Fira Sans" panose="020B0503050000020004" pitchFamily="34" charset="0"/>
              </a:rPr>
              <a:t>willing</a:t>
            </a:r>
            <a:r>
              <a:rPr lang="de-CH" sz="2000" b="1" dirty="0">
                <a:latin typeface="Fira Sans" panose="020B0503050000020004" pitchFamily="34" charset="0"/>
              </a:rPr>
              <a:t> to </a:t>
            </a:r>
            <a:r>
              <a:rPr lang="de-CH" sz="2000" b="1" dirty="0" err="1">
                <a:latin typeface="Fira Sans" panose="020B0503050000020004" pitchFamily="34" charset="0"/>
              </a:rPr>
              <a:t>cook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 err="1">
                <a:latin typeface="Fira Sans" panose="020B0503050000020004" pitchFamily="34" charset="0"/>
              </a:rPr>
              <a:t>Environmentally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conscious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Self-</a:t>
            </a:r>
            <a:r>
              <a:rPr lang="de-CH" sz="2000" b="1" dirty="0" err="1">
                <a:latin typeface="Fira Sans" panose="020B0503050000020004" pitchFamily="34" charset="0"/>
              </a:rPr>
              <a:t>reliant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Healthy </a:t>
            </a:r>
            <a:r>
              <a:rPr lang="de-CH" sz="2000" b="1" dirty="0" err="1">
                <a:latin typeface="Fira Sans" panose="020B0503050000020004" pitchFamily="34" charset="0"/>
              </a:rPr>
              <a:t>eating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habits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Limited </a:t>
            </a:r>
            <a:r>
              <a:rPr lang="de-CH" sz="2000" b="1" dirty="0" err="1">
                <a:latin typeface="Fira Sans" panose="020B0503050000020004" pitchFamily="34" charset="0"/>
              </a:rPr>
              <a:t>choice</a:t>
            </a:r>
            <a:r>
              <a:rPr lang="de-CH" sz="2000" b="1" dirty="0">
                <a:latin typeface="Fira Sans" panose="020B0503050000020004" pitchFamily="34" charset="0"/>
              </a:rPr>
              <a:t> of </a:t>
            </a:r>
            <a:r>
              <a:rPr lang="de-CH" sz="2000" b="1" dirty="0" err="1">
                <a:latin typeface="Fira Sans" panose="020B0503050000020004" pitchFamily="34" charset="0"/>
              </a:rPr>
              <a:t>food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selection</a:t>
            </a:r>
            <a:endParaRPr lang="de-CH" sz="2000" b="1" dirty="0">
              <a:latin typeface="Fira Sans" panose="020B0503050000020004" pitchFamily="34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xmlns="" id="{C016B9EA-01AA-4DF9-BD77-A0B4CB88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679" y="3887238"/>
            <a:ext cx="1455717" cy="144710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xmlns="" id="{B13D0EE1-CB29-4C6B-A5AA-B63B7DDC37E8}"/>
              </a:ext>
            </a:extLst>
          </p:cNvPr>
          <p:cNvSpPr txBox="1"/>
          <p:nvPr/>
        </p:nvSpPr>
        <p:spPr>
          <a:xfrm>
            <a:off x="298688" y="5434377"/>
            <a:ext cx="225127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Klaus, (55)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convalenscence</a:t>
            </a: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 after heavy </a:t>
            </a:r>
            <a:r>
              <a:rPr lang="de-CH" sz="1400" b="1" dirty="0" err="1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cancer-surgery</a:t>
            </a:r>
            <a:endParaRPr lang="de-CH" sz="1400" b="1" dirty="0">
              <a:solidFill>
                <a:schemeClr val="accent2">
                  <a:lumMod val="75000"/>
                </a:schemeClr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486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pic>
        <p:nvPicPr>
          <p:cNvPr id="16" name="Picture 31">
            <a:extLst>
              <a:ext uri="{FF2B5EF4-FFF2-40B4-BE49-F238E27FC236}">
                <a16:creationId xmlns:a16="http://schemas.microsoft.com/office/drawing/2014/main" xmlns="" id="{FCC63A95-C697-4F65-8E45-F6E71809417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8650" y="343065"/>
            <a:ext cx="1116330" cy="1071880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Component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based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offer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B89E07BA-B58B-4C38-8EF4-20F88DE089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532" y="1264565"/>
            <a:ext cx="6065243" cy="43029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A9AB8679-817A-4347-A3A2-ABDEA444A452}"/>
              </a:ext>
            </a:extLst>
          </p:cNvPr>
          <p:cNvSpPr txBox="1"/>
          <p:nvPr/>
        </p:nvSpPr>
        <p:spPr>
          <a:xfrm>
            <a:off x="1877839" y="5746775"/>
            <a:ext cx="451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waste</a:t>
            </a:r>
            <a:r>
              <a:rPr lang="de-CH" dirty="0">
                <a:latin typeface="Fira Sans" panose="020B0503050000020004" pitchFamily="34" charset="0"/>
              </a:rPr>
              <a:t> at </a:t>
            </a:r>
            <a:r>
              <a:rPr lang="de-CH" dirty="0" err="1">
                <a:latin typeface="Fira Sans" panose="020B0503050000020004" pitchFamily="34" charset="0"/>
              </a:rPr>
              <a:t>home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152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Existing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offers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on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the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market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05B851EF-22C5-4998-BEF3-5C628EE5EB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5" y="3880056"/>
            <a:ext cx="3127430" cy="268016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12C81B86-BD55-48C9-800E-99ACDAD864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115" y="1059375"/>
            <a:ext cx="4565426" cy="2680346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xmlns="" id="{EAF92CA8-B5D5-45FF-9C1F-C26F1AF7C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31D2ABA5-07FF-4CDE-9C2B-BE5D4F4CA5FF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589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54F6CD36-2C26-455D-BF6B-004FABE83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F31E8DBE-9F43-4324-8AE1-93B63611AE3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xmlns="" id="{88F72762-59A0-4305-B989-126650378EF6}"/>
              </a:ext>
            </a:extLst>
          </p:cNvPr>
          <p:cNvSpPr txBox="1">
            <a:spLocks/>
          </p:cNvSpPr>
          <p:nvPr/>
        </p:nvSpPr>
        <p:spPr>
          <a:xfrm>
            <a:off x="187452" y="244699"/>
            <a:ext cx="6403848" cy="9941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>
              <a:lnSpc>
                <a:spcPct val="100000"/>
              </a:lnSpc>
              <a:spcBef>
                <a:spcPct val="0"/>
              </a:spcBef>
              <a:buNone/>
              <a:defRPr sz="3200" b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  <a:ea typeface="+mj-ea"/>
                <a:cs typeface="+mj-cs"/>
              </a:defRPr>
            </a:lvl1pPr>
          </a:lstStyle>
          <a:p>
            <a:r>
              <a:rPr lang="de-CH" sz="5400" dirty="0">
                <a:solidFill>
                  <a:schemeClr val="tx1"/>
                </a:solidFill>
                <a:latin typeface="Montez" panose="02000503000000020004" pitchFamily="2" charset="0"/>
              </a:rPr>
              <a:t>Chez </a:t>
            </a:r>
            <a:r>
              <a:rPr lang="de-CH" sz="5400" dirty="0" err="1">
                <a:solidFill>
                  <a:schemeClr val="tx1"/>
                </a:solidFill>
                <a:latin typeface="Montez" panose="02000503000000020004" pitchFamily="2" charset="0"/>
              </a:rPr>
              <a:t>Mà</a:t>
            </a:r>
            <a:r>
              <a:rPr lang="de-CH" sz="4400" dirty="0">
                <a:solidFill>
                  <a:schemeClr val="tx1"/>
                </a:solidFill>
              </a:rPr>
              <a:t> </a:t>
            </a:r>
            <a:r>
              <a:rPr lang="de-CH" dirty="0"/>
              <a:t>‘s USP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4CBD053D-F99E-4F7B-BA14-915BBC5FF0E0}"/>
              </a:ext>
            </a:extLst>
          </p:cNvPr>
          <p:cNvSpPr txBox="1"/>
          <p:nvPr/>
        </p:nvSpPr>
        <p:spPr>
          <a:xfrm>
            <a:off x="3432739" y="4397338"/>
            <a:ext cx="59703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5400" b="1" dirty="0">
                <a:latin typeface="Fira Sans" panose="020B0503050000020004" pitchFamily="34" charset="0"/>
              </a:rPr>
              <a:t>+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xmlns="" id="{FF7E3779-5909-42B7-A7E0-7D47D02CA6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124" y="1544771"/>
            <a:ext cx="980799" cy="846810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xmlns="" id="{1A256BA4-9118-431C-987D-C6903AA6FE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735" y="1582343"/>
            <a:ext cx="917179" cy="750419"/>
          </a:xfrm>
          <a:prstGeom prst="rect">
            <a:avLst/>
          </a:prstGeom>
        </p:spPr>
      </p:pic>
      <p:pic>
        <p:nvPicPr>
          <p:cNvPr id="26" name="Picture 37">
            <a:extLst>
              <a:ext uri="{FF2B5EF4-FFF2-40B4-BE49-F238E27FC236}">
                <a16:creationId xmlns:a16="http://schemas.microsoft.com/office/drawing/2014/main" xmlns="" id="{65993140-EA75-4DBB-8A02-F4B43893478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415318" y="2772626"/>
            <a:ext cx="2669288" cy="186417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DC177389-A406-41B3-8F05-5D49F23F2ED9}"/>
              </a:ext>
            </a:extLst>
          </p:cNvPr>
          <p:cNvSpPr txBox="1"/>
          <p:nvPr/>
        </p:nvSpPr>
        <p:spPr>
          <a:xfrm>
            <a:off x="3439523" y="2036947"/>
            <a:ext cx="59703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5400" b="1" dirty="0">
                <a:latin typeface="Fira Sans" panose="020B0503050000020004" pitchFamily="34" charset="0"/>
              </a:rPr>
              <a:t>+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7B865929-B1E9-48CD-990C-16803B29C1B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28" y="4943130"/>
            <a:ext cx="2500855" cy="15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2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3158E19-638C-4290-BD7E-03B279612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Landing Page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61A92CE7-8FFC-4F6F-8456-81E943B64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88D6-F2C7-472B-A781-4B1B46E0827B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9A2BB8D-6094-424A-8034-4A34C4037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E927BC89-95B1-4E56-BF6A-657E0821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466630"/>
            <a:ext cx="7886700" cy="3646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8699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F12A457-9017-4CD8-A765-90739322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 Komponenten/Menu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689D2B95-A04A-4AE0-9EAF-B43E4B7C8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46CDA-4853-4093-97B0-3EFE0CA95BB8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B03A1C4-EF36-480A-9FD4-A98381FE1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50694EAA-1ED5-4FCA-AF19-7B79AC8BF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575607"/>
            <a:ext cx="7886700" cy="3745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342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606F156-B848-48C1-9DE7-C7921DD83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Selektion Komponenten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2B2C45A7-C081-4F57-8DBB-A8EDE4087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E94E-F337-4218-B2C0-28D75608F024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33EDD523-3963-4827-9981-AB511AE71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709E443C-A3F3-4F82-B211-603C92A40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pic>
        <p:nvPicPr>
          <p:cNvPr id="307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131" y="1396643"/>
            <a:ext cx="3532709" cy="474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2843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FDA9CDB-BEB4-4D71-8967-40B05393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Rating der Komponenten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F9CD2ED1-D99E-4BC6-9438-6FD73569C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0662C-3152-44BB-A470-8860B345DB76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1B55DF3-ED03-4651-A46A-2B78D1AA1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761D218-62E4-4975-BE17-22554274A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75" y="1520147"/>
            <a:ext cx="5891337" cy="4647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8596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2615ACC-6B25-4FCB-AAA2-6E56582E9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Profile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7A3D0F20-877A-459A-B8CA-639F3A59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EC67-8FE3-4B1E-A34E-838193D1038D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A09F5212-BD1F-4A38-9688-C02711AF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702A0425-39C3-4498-91A6-AB3A5DCE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397" y="504825"/>
            <a:ext cx="2421314" cy="5589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9174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296</Words>
  <Application>Microsoft Office PowerPoint</Application>
  <PresentationFormat>On-screen Show (4:3)</PresentationFormat>
  <Paragraphs>99</Paragraphs>
  <Slides>20</Slides>
  <Notes>10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</vt:lpstr>
      <vt:lpstr>Welcome at Chez Mà  Healthy  ready-made components  for meals-on-wheels</vt:lpstr>
      <vt:lpstr>Challenge of our target clients</vt:lpstr>
      <vt:lpstr>Existing offers on the market</vt:lpstr>
      <vt:lpstr>PowerPoint Presentation</vt:lpstr>
      <vt:lpstr>Landing Page</vt:lpstr>
      <vt:lpstr>Übersicht Komponenten/Menu</vt:lpstr>
      <vt:lpstr>Selektion Komponenten</vt:lpstr>
      <vt:lpstr>Rating der Komponenten</vt:lpstr>
      <vt:lpstr>Profile</vt:lpstr>
      <vt:lpstr>Summary</vt:lpstr>
      <vt:lpstr>Challenges</vt:lpstr>
      <vt:lpstr>Hope you liked it….  Your Chez Mà -Team!  </vt:lpstr>
      <vt:lpstr>     Our Offer: Like out of Grandma’s garden </vt:lpstr>
      <vt:lpstr>Combination of environmental  foodprint with individualized health information</vt:lpstr>
      <vt:lpstr>Our offer for Monica</vt:lpstr>
      <vt:lpstr>Compliant to 7 out of 17 UN’s Sustainable development goals and global health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Cathrine Pauli</dc:creator>
  <cp:lastModifiedBy>Tobias Beck</cp:lastModifiedBy>
  <cp:revision>344</cp:revision>
  <cp:lastPrinted>2019-10-04T10:00:30Z</cp:lastPrinted>
  <dcterms:created xsi:type="dcterms:W3CDTF">2019-02-14T10:52:13Z</dcterms:created>
  <dcterms:modified xsi:type="dcterms:W3CDTF">2019-11-03T14:50:01Z</dcterms:modified>
</cp:coreProperties>
</file>